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0"/>
  </p:notesMasterIdLst>
  <p:handoutMasterIdLst>
    <p:handoutMasterId r:id="rId91"/>
  </p:handoutMasterIdLst>
  <p:sldIdLst>
    <p:sldId id="323" r:id="rId5"/>
    <p:sldId id="309" r:id="rId6"/>
    <p:sldId id="325" r:id="rId7"/>
    <p:sldId id="357" r:id="rId8"/>
    <p:sldId id="327" r:id="rId9"/>
    <p:sldId id="328" r:id="rId10"/>
    <p:sldId id="329" r:id="rId11"/>
    <p:sldId id="330" r:id="rId12"/>
    <p:sldId id="331" r:id="rId13"/>
    <p:sldId id="342" r:id="rId14"/>
    <p:sldId id="256" r:id="rId15"/>
    <p:sldId id="257" r:id="rId16"/>
    <p:sldId id="349" r:id="rId17"/>
    <p:sldId id="358" r:id="rId18"/>
    <p:sldId id="343" r:id="rId19"/>
    <p:sldId id="258" r:id="rId20"/>
    <p:sldId id="332" r:id="rId21"/>
    <p:sldId id="333" r:id="rId22"/>
    <p:sldId id="259" r:id="rId23"/>
    <p:sldId id="260" r:id="rId24"/>
    <p:sldId id="261" r:id="rId25"/>
    <p:sldId id="263" r:id="rId26"/>
    <p:sldId id="264" r:id="rId27"/>
    <p:sldId id="350" r:id="rId28"/>
    <p:sldId id="341" r:id="rId29"/>
    <p:sldId id="265" r:id="rId30"/>
    <p:sldId id="266" r:id="rId31"/>
    <p:sldId id="267" r:id="rId32"/>
    <p:sldId id="268" r:id="rId33"/>
    <p:sldId id="269" r:id="rId34"/>
    <p:sldId id="359" r:id="rId35"/>
    <p:sldId id="279" r:id="rId36"/>
    <p:sldId id="271" r:id="rId37"/>
    <p:sldId id="280" r:id="rId38"/>
    <p:sldId id="272" r:id="rId39"/>
    <p:sldId id="351" r:id="rId40"/>
    <p:sldId id="281" r:id="rId41"/>
    <p:sldId id="273" r:id="rId42"/>
    <p:sldId id="274" r:id="rId43"/>
    <p:sldId id="282" r:id="rId44"/>
    <p:sldId id="275" r:id="rId45"/>
    <p:sldId id="276" r:id="rId46"/>
    <p:sldId id="302" r:id="rId47"/>
    <p:sldId id="277" r:id="rId48"/>
    <p:sldId id="307" r:id="rId49"/>
    <p:sldId id="360" r:id="rId50"/>
    <p:sldId id="305" r:id="rId51"/>
    <p:sldId id="352" r:id="rId52"/>
    <p:sldId id="308" r:id="rId53"/>
    <p:sldId id="278" r:id="rId54"/>
    <p:sldId id="283" r:id="rId55"/>
    <p:sldId id="284" r:id="rId56"/>
    <p:sldId id="285" r:id="rId57"/>
    <p:sldId id="286" r:id="rId58"/>
    <p:sldId id="287" r:id="rId59"/>
    <p:sldId id="288" r:id="rId60"/>
    <p:sldId id="289" r:id="rId61"/>
    <p:sldId id="290" r:id="rId62"/>
    <p:sldId id="354" r:id="rId63"/>
    <p:sldId id="310" r:id="rId64"/>
    <p:sldId id="291" r:id="rId65"/>
    <p:sldId id="292" r:id="rId66"/>
    <p:sldId id="316" r:id="rId67"/>
    <p:sldId id="293" r:id="rId68"/>
    <p:sldId id="314" r:id="rId69"/>
    <p:sldId id="315" r:id="rId70"/>
    <p:sldId id="312" r:id="rId71"/>
    <p:sldId id="313" r:id="rId72"/>
    <p:sldId id="294" r:id="rId73"/>
    <p:sldId id="295" r:id="rId74"/>
    <p:sldId id="296" r:id="rId75"/>
    <p:sldId id="297" r:id="rId76"/>
    <p:sldId id="355" r:id="rId77"/>
    <p:sldId id="317" r:id="rId78"/>
    <p:sldId id="318" r:id="rId79"/>
    <p:sldId id="298" r:id="rId80"/>
    <p:sldId id="299" r:id="rId81"/>
    <p:sldId id="319" r:id="rId82"/>
    <p:sldId id="320" r:id="rId83"/>
    <p:sldId id="321" r:id="rId84"/>
    <p:sldId id="300" r:id="rId85"/>
    <p:sldId id="322" r:id="rId86"/>
    <p:sldId id="301" r:id="rId87"/>
    <p:sldId id="356" r:id="rId88"/>
    <p:sldId id="340" r:id="rId89"/>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57"/>
            <p14:sldId id="327"/>
            <p14:sldId id="328"/>
            <p14:sldId id="329"/>
            <p14:sldId id="330"/>
            <p14:sldId id="331"/>
          </p14:sldIdLst>
        </p14:section>
        <p14:section name="Module 1: Getting Started" id="{434F00C6-D8EE-4E65-8EC1-FF4B740BE73A}">
          <p14:sldIdLst>
            <p14:sldId id="342"/>
            <p14:sldId id="256"/>
            <p14:sldId id="257"/>
            <p14:sldId id="349"/>
            <p14:sldId id="358"/>
            <p14:sldId id="343"/>
            <p14:sldId id="258"/>
            <p14:sldId id="332"/>
            <p14:sldId id="333"/>
            <p14:sldId id="259"/>
            <p14:sldId id="260"/>
            <p14:sldId id="261"/>
            <p14:sldId id="263"/>
            <p14:sldId id="264"/>
            <p14:sldId id="350"/>
          </p14:sldIdLst>
        </p14:section>
        <p14:section name="Module 2: Bringing in Data" id="{8898DCAF-DB7A-4916-AF94-66F401DCD592}">
          <p14:sldIdLst>
            <p14:sldId id="341"/>
            <p14:sldId id="265"/>
            <p14:sldId id="266"/>
            <p14:sldId id="267"/>
            <p14:sldId id="268"/>
            <p14:sldId id="269"/>
            <p14:sldId id="359"/>
            <p14:sldId id="279"/>
            <p14:sldId id="271"/>
            <p14:sldId id="280"/>
            <p14:sldId id="272"/>
            <p14:sldId id="351"/>
          </p14:sldIdLst>
        </p14:section>
        <p14:section name="Module 3: Search Processing Language" id="{27FDB366-F1DF-4EE7-BF00-C18552948619}">
          <p14:sldIdLst>
            <p14:sldId id="281"/>
            <p14:sldId id="273"/>
            <p14:sldId id="274"/>
            <p14:sldId id="282"/>
            <p14:sldId id="275"/>
            <p14:sldId id="276"/>
            <p14:sldId id="302"/>
            <p14:sldId id="277"/>
            <p14:sldId id="307"/>
            <p14:sldId id="360"/>
            <p14:sldId id="305"/>
            <p14:sldId id="352"/>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54"/>
          </p14:sldIdLst>
        </p14:section>
        <p14:section name="Module 5: Dynamic Dashboarding" id="{A03F1157-B246-4852-A53A-4CEC99584E0B}">
          <p14:sldIdLst>
            <p14:sldId id="310"/>
            <p14:sldId id="291"/>
            <p14:sldId id="292"/>
            <p14:sldId id="316"/>
            <p14:sldId id="293"/>
            <p14:sldId id="314"/>
            <p14:sldId id="315"/>
            <p14:sldId id="312"/>
            <p14:sldId id="313"/>
            <p14:sldId id="294"/>
            <p14:sldId id="295"/>
            <p14:sldId id="296"/>
            <p14:sldId id="297"/>
            <p14:sldId id="355"/>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56"/>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E8CB3-6441-4814-AB05-7C05F919FC0B}" v="6" dt="2020-04-21T19:12:05.1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855" autoAdjust="0"/>
  </p:normalViewPr>
  <p:slideViewPr>
    <p:cSldViewPr>
      <p:cViewPr varScale="1">
        <p:scale>
          <a:sx n="87" d="100"/>
          <a:sy n="87" d="100"/>
        </p:scale>
        <p:origin x="1452" y="78"/>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8256"/>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5/10/2020</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5/10/2020</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30</a:t>
            </a:fld>
            <a:endParaRPr lang="en-US"/>
          </a:p>
        </p:txBody>
      </p:sp>
    </p:spTree>
    <p:extLst>
      <p:ext uri="{BB962C8B-B14F-4D97-AF65-F5344CB8AC3E}">
        <p14:creationId xmlns:p14="http://schemas.microsoft.com/office/powerpoint/2010/main" val="166946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Log files are probably the most commonly defined input in Splunk, and they’re easy to configure. In fact, if you completed the labs for the first module, you’ve already configured one. The basic procedure is just to use the settings menu in the Splunk application, select “Data inputs”, click “Add New” next to the “Files and Directories” category, and follow the prompts to select the file or directory you want indexed. </a:t>
            </a:r>
          </a:p>
          <a:p>
            <a:endParaRPr lang="en-US" dirty="0"/>
          </a:p>
          <a:p>
            <a:r>
              <a:rPr lang="en-US" dirty="0"/>
              <a:t>Alternately, you can configure inputs directly from the command line…</a:t>
            </a:r>
          </a:p>
          <a:p>
            <a:endParaRPr lang="en-US" dirty="0"/>
          </a:p>
          <a:p>
            <a:r>
              <a:rPr lang="en-US" dirty="0"/>
              <a:t>…or even by editing your app’s </a:t>
            </a:r>
            <a:r>
              <a:rPr lang="en-US" dirty="0" err="1"/>
              <a:t>input.conf</a:t>
            </a:r>
            <a:r>
              <a:rPr lang="en-US" dirty="0"/>
              <a:t> file (though that may require you to restart Splunk)</a:t>
            </a:r>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31</a:t>
            </a:fld>
            <a:endParaRPr lang="en-US"/>
          </a:p>
        </p:txBody>
      </p:sp>
    </p:spTree>
    <p:extLst>
      <p:ext uri="{BB962C8B-B14F-4D97-AF65-F5344CB8AC3E}">
        <p14:creationId xmlns:p14="http://schemas.microsoft.com/office/powerpoint/2010/main" val="261492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XSPLK1.03.11.01.Eval.Page64.LectureDemo</a:t>
            </a:r>
          </a:p>
          <a:p>
            <a:endParaRPr lang="en-US" dirty="0"/>
          </a:p>
        </p:txBody>
      </p:sp>
      <p:sp>
        <p:nvSpPr>
          <p:cNvPr id="4" name="Slide Number Placeholder 3"/>
          <p:cNvSpPr>
            <a:spLocks noGrp="1"/>
          </p:cNvSpPr>
          <p:nvPr>
            <p:ph type="sldNum" sz="quarter" idx="5"/>
          </p:nvPr>
        </p:nvSpPr>
        <p:spPr/>
        <p:txBody>
          <a:bodyPr/>
          <a:lstStyle/>
          <a:p>
            <a:pPr>
              <a:defRPr/>
            </a:pPr>
            <a:fld id="{673C55C6-0635-4FFD-BEAC-5E6F89DDB24B}" type="slidenum">
              <a:rPr lang="en-US" smtClean="0"/>
              <a:pPr>
                <a:defRPr/>
              </a:pPr>
              <a:t>46</a:t>
            </a:fld>
            <a:endParaRPr lang="en-US"/>
          </a:p>
        </p:txBody>
      </p:sp>
    </p:spTree>
    <p:extLst>
      <p:ext uri="{BB962C8B-B14F-4D97-AF65-F5344CB8AC3E}">
        <p14:creationId xmlns:p14="http://schemas.microsoft.com/office/powerpoint/2010/main" val="1766902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5/10/2020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5/10/2020</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file:///c:\Splunk\var\lib\splunk\defaultdb\db"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lunk.com/Documentation/Splunk/latest/Admin/Inputscon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00/en-US/app/destinations/search?q=search%20index%3D_internal%20sourcetype%3Dsplunk*%20%0A%7C%20top%20limit%3D5%20name%20%0A%7C%20sort%20-%20name&amp;display.page.search.mode=smart&amp;dispatch.sample_ratio=1&amp;workload_pool=&amp;earliest=-24h%40h&amp;latest=now&amp;display.page.search.tab=statistics&amp;display.general.type=statistics&amp;sid=1587953402.2907"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000/en-US/app/destinations/search?q=search%20index%3Dmain%20(%2Fbooking%20OR%20%2Fdestination)%20AND%20200&amp;display.page.search.mode=smart&amp;dispatch.sample_ratio=1&amp;workload_pool=&amp;earliest=-24h%40h&amp;latest=now&amp;display.page.search.tab=events&amp;display.general.type=events&amp;sid=1587951038.2871"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ocalhost:8000/en-US/app/destinations/search?q=search%20index%3Dmain%20%0A%7C%20stats%20count%20avg(http_response_time)%20by%20server_ip&amp;display.page.search.mode=smart&amp;dispatch.sample_ratio=1&amp;workload_pool=&amp;earliest=-24h%40h&amp;latest=now&amp;display.page.search.tab=statistics&amp;display.general.type=statistics&amp;sid=1587950780.2846"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ocalhost:8000/en-US/app/destinations/search?q=search%20index%3Dmain%20%0A%7C%20top%20http_uri&amp;display.page.search.mode=smart&amp;dispatch.sample_ratio=1&amp;workload_pool=&amp;earliest=-24h%40h&amp;latest=now&amp;display.page.search.tab=statistics&amp;display.general.type=statistics&amp;sid=1587950970.2847" TargetMode="Externa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hyperlink" Target="http://localhost:8000/en-US/app/destinations/search?q=search%20index%3Dmain%0A%7C%20chart%20count%20by%20http_method&amp;display.page.search.mode=smart&amp;dispatch.sample_ratio=1&amp;workload_pool=&amp;earliest=-24h%40h&amp;latest=now&amp;display.page.search.tab=visualizations&amp;display.general.type=visualizations&amp;sid=1587951132.2873&amp;display.visualizations.charting.chart=pie" TargetMode="Externa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http://localhost:8000/en-US/app/destinations/search?q=search%20index%3Dmain%20client_ip%3D131.*%20%7C%20timechart%20count&amp;display.page.search.mode=smart&amp;dispatch.sample_ratio=1&amp;workload_pool=&amp;earliest=-24h%40h&amp;latest=now&amp;display.page.search.tab=visualizations&amp;display.general.type=visualizations&amp;display.visualizations.charting.chart=line&amp;sid=1587951708.2893" TargetMode="Externa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localhost:8000/en-US/app/destinations/search?q=search%20index%3Dmain%20earliest%3D-1h%20latest%3Dnow%20%0A%7C%20stats%20count(eval(if(http_status_code%20%3C%20%22400%22%2C%201%2C%20NULL)))%20AS%20successful_requests%20count(eval(if(http_status_code%20%3E%3D%20%22400%22%2C%201%2C%20NULL)))%20AS%20unsuccessful_requests%20by%20http_status_code&amp;display.page.search.mode=smart&amp;dispatch.sample_ratio=1&amp;workload_pool=&amp;earliest=-24h%40h&amp;latest=now&amp;display.page.search.tab=visualizations&amp;display.general.type=visualizations&amp;display.visualizations.charting.chart=column&amp;sid=1587951266.2874&amp;display.visualizations.charting.chart.stackMode=stacked" TargetMode="External"/><Relationship Id="rId7" Type="http://schemas.openxmlformats.org/officeDocument/2006/relationships/hyperlink" Target="http://localhost:8000/en-US/app/destinations/search?q=search%20index%3Dmain%20%0A%7C%20eval%20client_address%20%3D%20client_ip&amp;display.page.search.mode=smart&amp;dispatch.sample_ratio=1&amp;workload_pool=&amp;earliest=-24h%40h&amp;latest=now&amp;display.page.search.tab=events&amp;display.general.type=events&amp;display.visualizations.charting.chart=column&amp;sid=1587960558.2957"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hyperlink" Target="http://localhost:8000/en-US/app/destinations/search?q=search%20index%3Dmain%20%0A%7C%20eval%20request_uri%20%3D%20%22http%3A%2F%2F%22%20%2B%20host%20%2B%20http_uri&amp;display.page.search.mode=smart&amp;dispatch.sample_ratio=1&amp;workload_pool=&amp;earliest=-24h%40h&amp;latest=now&amp;display.page.search.tab=events&amp;display.general.type=events&amp;display.visualizations.charting.chart=column&amp;sid=1587960484.2956" TargetMode="Externa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localhost:8000/en-US/app/destinations/search?q=search%20index%3Dmain%20http_user_agent%3D%22*Chrome*%22%20%0A%7C%20rex%20field%3Dhttp_user_agent%20%22Chrome%2F%20%3F(%3F%3CChrome_Version%3E.%2B%3F)%20%3FSafari%22%20%0A%7C%20top%20Chrome_Version&amp;display.page.search.mode=smart&amp;dispatch.sample_ratio=1&amp;workload_pool=&amp;earliest=-24h%40h&amp;latest=now&amp;display.page.search.tab=visualizations&amp;display.general.type=visualizations&amp;display.visualizations.charting.chart=column&amp;display.visualizations.charting.chart.stackMode=stacked&amp;sid=1587951368.2875" TargetMode="Externa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____ Access Code: ___ #</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Splunk</a:t>
            </a:r>
          </a:p>
        </p:txBody>
      </p:sp>
      <p:sp>
        <p:nvSpPr>
          <p:cNvPr id="3" name="Content Placeholder 2"/>
          <p:cNvSpPr>
            <a:spLocks noGrp="1"/>
          </p:cNvSpPr>
          <p:nvPr>
            <p:ph idx="1"/>
          </p:nvPr>
        </p:nvSpPr>
        <p:spPr>
          <a:xfrm>
            <a:off x="1097280" y="1371600"/>
            <a:ext cx="10058400" cy="4497494"/>
          </a:xfrm>
        </p:spPr>
        <p:txBody>
          <a:bodyPr/>
          <a:lstStyle/>
          <a:p>
            <a:r>
              <a:rPr lang="en-US" dirty="0"/>
              <a:t>Founded in 2003 by Michael Baum, Rob Das, and Eric Swan</a:t>
            </a:r>
          </a:p>
          <a:p>
            <a:r>
              <a:rPr lang="en-US" dirty="0"/>
              <a:t>Original product designed to ease and streamline log analysis (Operational Intelligence)</a:t>
            </a:r>
          </a:p>
          <a:p>
            <a:r>
              <a:rPr lang="en-US" dirty="0"/>
              <a:t>Now moving more generally into data analytics (Business Intelligence)</a:t>
            </a:r>
          </a:p>
          <a:p>
            <a:r>
              <a:rPr lang="en-US" dirty="0"/>
              <a:t>Name comes from </a:t>
            </a:r>
            <a:r>
              <a:rPr lang="en-US" i="1" dirty="0"/>
              <a:t>Spelunking</a:t>
            </a:r>
            <a:r>
              <a:rPr lang="en-US" dirty="0"/>
              <a:t>, i.e., cave exploring, which the founders felt was an apt analogy</a:t>
            </a:r>
          </a:p>
        </p:txBody>
      </p:sp>
    </p:spTree>
    <p:extLst>
      <p:ext uri="{BB962C8B-B14F-4D97-AF65-F5344CB8AC3E}">
        <p14:creationId xmlns:p14="http://schemas.microsoft.com/office/powerpoint/2010/main" val="24132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142D-D502-49A8-AC3F-A567A65217C3}"/>
              </a:ext>
            </a:extLst>
          </p:cNvPr>
          <p:cNvSpPr>
            <a:spLocks noGrp="1"/>
          </p:cNvSpPr>
          <p:nvPr>
            <p:ph type="title"/>
          </p:nvPr>
        </p:nvSpPr>
        <p:spPr/>
        <p:txBody>
          <a:bodyPr/>
          <a:lstStyle/>
          <a:p>
            <a:r>
              <a:rPr lang="en-US" dirty="0"/>
              <a:t>Security Information and Event Management (SIEM)</a:t>
            </a:r>
          </a:p>
        </p:txBody>
      </p:sp>
      <p:sp>
        <p:nvSpPr>
          <p:cNvPr id="3" name="Content Placeholder 2">
            <a:extLst>
              <a:ext uri="{FF2B5EF4-FFF2-40B4-BE49-F238E27FC236}">
                <a16:creationId xmlns:a16="http://schemas.microsoft.com/office/drawing/2014/main" id="{655B7ED3-9761-42E3-A0B5-17215700CD41}"/>
              </a:ext>
            </a:extLst>
          </p:cNvPr>
          <p:cNvSpPr>
            <a:spLocks noGrp="1"/>
          </p:cNvSpPr>
          <p:nvPr>
            <p:ph idx="1"/>
          </p:nvPr>
        </p:nvSpPr>
        <p:spPr/>
        <p:txBody>
          <a:bodyPr/>
          <a:lstStyle/>
          <a:p>
            <a:r>
              <a:rPr lang="en-US" dirty="0"/>
              <a:t>Real-time (or close to it) analysis of security event data</a:t>
            </a:r>
          </a:p>
          <a:p>
            <a:r>
              <a:rPr lang="en-US" dirty="0"/>
              <a:t>Often includes alerting &amp; automated responses</a:t>
            </a:r>
          </a:p>
          <a:p>
            <a:r>
              <a:rPr lang="en-US" i="1" dirty="0"/>
              <a:t>Very</a:t>
            </a:r>
            <a:r>
              <a:rPr lang="en-US" dirty="0"/>
              <a:t> common application for Splunk</a:t>
            </a:r>
          </a:p>
          <a:p>
            <a:pPr lvl="1"/>
            <a:r>
              <a:rPr lang="en-US" dirty="0"/>
              <a:t>One of the top “leaders” in Gartner’s 2020 SIEM Magic Quadrant report</a:t>
            </a:r>
          </a:p>
          <a:p>
            <a:r>
              <a:rPr lang="en-US" dirty="0"/>
              <a:t>Competitors include IBM </a:t>
            </a:r>
            <a:r>
              <a:rPr lang="en-US" dirty="0" err="1"/>
              <a:t>QRadar</a:t>
            </a:r>
            <a:r>
              <a:rPr lang="en-US" dirty="0"/>
              <a:t>, </a:t>
            </a:r>
            <a:r>
              <a:rPr lang="en-US" dirty="0" err="1"/>
              <a:t>Exabeam</a:t>
            </a:r>
            <a:r>
              <a:rPr lang="en-US" dirty="0"/>
              <a:t>, </a:t>
            </a:r>
            <a:r>
              <a:rPr lang="en-US" dirty="0" err="1"/>
              <a:t>Securonix</a:t>
            </a:r>
            <a:endParaRPr lang="en-US" dirty="0"/>
          </a:p>
        </p:txBody>
      </p:sp>
    </p:spTree>
    <p:extLst>
      <p:ext uri="{BB962C8B-B14F-4D97-AF65-F5344CB8AC3E}">
        <p14:creationId xmlns:p14="http://schemas.microsoft.com/office/powerpoint/2010/main" val="334698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a:latin typeface="Courier New" panose="02070309020205020404" pitchFamily="49" charset="0"/>
                <a:cs typeface="Courier New" panose="02070309020205020404" pitchFamily="49" charset="0"/>
              </a:rPr>
              <a:t>$SPLUNK_HOME\bin\Splunk</a:t>
            </a:r>
          </a:p>
          <a:p>
            <a:pPr lvl="1"/>
            <a:r>
              <a:rPr lang="en-US" sz="2000" dirty="0">
                <a:latin typeface="Courier New" panose="02070309020205020404" pitchFamily="49" charset="0"/>
                <a:cs typeface="Courier New" panose="02070309020205020404" pitchFamily="49" charset="0"/>
              </a:rPr>
              <a:t>Start</a:t>
            </a:r>
          </a:p>
          <a:p>
            <a:pPr lvl="1"/>
            <a:r>
              <a:rPr lang="en-US" sz="2000" dirty="0">
                <a:latin typeface="Courier New" panose="02070309020205020404" pitchFamily="49" charset="0"/>
                <a:cs typeface="Courier New" panose="02070309020205020404" pitchFamily="49" charset="0"/>
              </a:rPr>
              <a:t>Stop</a:t>
            </a:r>
          </a:p>
          <a:p>
            <a:pPr lvl="1"/>
            <a:r>
              <a:rPr lang="en-US" sz="2000" dirty="0">
                <a:latin typeface="Courier New" panose="02070309020205020404" pitchFamily="49" charset="0"/>
                <a:cs typeface="Courier New" panose="02070309020205020404" pitchFamily="49" charset="0"/>
              </a:rPr>
              <a:t>Restart</a:t>
            </a:r>
          </a:p>
          <a:p>
            <a:pPr lvl="1"/>
            <a:r>
              <a:rPr lang="en-US" sz="2000" dirty="0">
                <a:latin typeface="Courier New" panose="02070309020205020404" pitchFamily="49" charset="0"/>
                <a:cs typeface="Courier New" panose="02070309020205020404" pitchFamily="49" charset="0"/>
              </a:rPr>
              <a:t>Help commands</a:t>
            </a:r>
          </a:p>
          <a:p>
            <a:pPr lvl="1"/>
            <a:r>
              <a:rPr lang="en-US" sz="2000" dirty="0">
                <a:latin typeface="Courier New" panose="02070309020205020404" pitchFamily="49" charset="0"/>
                <a:cs typeface="Courier New" panose="02070309020205020404" pitchFamily="49" charset="0"/>
              </a:rPr>
              <a:t>etc.</a:t>
            </a: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a:t>Splunk app you will create for this class</a:t>
            </a:r>
          </a:p>
          <a:p>
            <a:r>
              <a:rPr lang="en-US" dirty="0"/>
              <a:t>Uses a simulated web server log for a fictional travel company</a:t>
            </a:r>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After creating the initial app, you will create a simple dashboard to visualize some data</a:t>
            </a:r>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0528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2: Bringing in Data</a:t>
            </a:r>
          </a:p>
        </p:txBody>
      </p:sp>
    </p:spTree>
    <p:extLst>
      <p:ext uri="{BB962C8B-B14F-4D97-AF65-F5344CB8AC3E}">
        <p14:creationId xmlns:p14="http://schemas.microsoft.com/office/powerpoint/2010/main" val="27082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Splunk was originally developed to parse machine logs, receive machine data streams, e.g., syslog</a:t>
            </a:r>
          </a:p>
          <a:p>
            <a:r>
              <a:rPr lang="en-US" dirty="0"/>
              <a:t>Has expanded to consume &amp; analyze other types of data, e.g., databases, spreadsheets, RESTful web services</a:t>
            </a:r>
          </a:p>
          <a:p>
            <a:pPr marL="0" indent="0">
              <a:buNone/>
            </a:pPr>
            <a:endParaRPr lang="en-US" dirty="0"/>
          </a:p>
        </p:txBody>
      </p:sp>
    </p:spTree>
    <p:extLst>
      <p:ext uri="{BB962C8B-B14F-4D97-AF65-F5344CB8AC3E}">
        <p14:creationId xmlns:p14="http://schemas.microsoft.com/office/powerpoint/2010/main" val="344898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 this context, “Big Data” refers to “large volumes of unstructured or </a:t>
            </a:r>
            <a:r>
              <a:rPr lang="en-US" dirty="0" err="1"/>
              <a:t>semistructured</a:t>
            </a:r>
            <a:r>
              <a:rPr lang="en-US" dirty="0"/>
              <a:t> data that needs to be explored”</a:t>
            </a:r>
          </a:p>
          <a:p>
            <a:r>
              <a:rPr lang="en-US" dirty="0"/>
              <a:t>Splunk is designed to easily and flexibly explore data of almost any type</a:t>
            </a:r>
          </a:p>
        </p:txBody>
      </p:sp>
    </p:spTree>
    <p:extLst>
      <p:ext uri="{BB962C8B-B14F-4D97-AF65-F5344CB8AC3E}">
        <p14:creationId xmlns:p14="http://schemas.microsoft.com/office/powerpoint/2010/main" val="121258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Files</a:t>
            </a:r>
          </a:p>
          <a:p>
            <a:r>
              <a:rPr lang="en-US" dirty="0"/>
              <a:t>Databases</a:t>
            </a:r>
          </a:p>
          <a:p>
            <a:r>
              <a:rPr lang="en-US" dirty="0"/>
              <a:t>Web services</a:t>
            </a:r>
          </a:p>
          <a:p>
            <a:r>
              <a:rPr lang="en-US" dirty="0"/>
              <a:t>Scripts</a:t>
            </a:r>
          </a:p>
          <a:p>
            <a:r>
              <a:rPr lang="en-US" dirty="0"/>
              <a:t>etc.</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a:t>Indexes=where Splunk keeps its data</a:t>
            </a:r>
          </a:p>
          <a:p>
            <a:r>
              <a:rPr lang="en-US" dirty="0"/>
              <a:t>Can use default or create your own</a:t>
            </a:r>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066800"/>
            <a:ext cx="10058400" cy="4802294"/>
          </a:xfrm>
        </p:spPr>
        <p:txBody>
          <a:bodyPr/>
          <a:lstStyle/>
          <a:p>
            <a:r>
              <a:rPr lang="en-US" sz="2800" dirty="0"/>
              <a:t>Indexes are divided internally into age-designated directories called </a:t>
            </a:r>
            <a:r>
              <a:rPr lang="en-US" sz="2800" i="1" dirty="0"/>
              <a:t>buckets</a:t>
            </a:r>
            <a:endParaRPr lang="en-US" sz="2800" dirty="0"/>
          </a:p>
          <a:p>
            <a:pPr lvl="1"/>
            <a:r>
              <a:rPr lang="en-US" sz="2400" dirty="0"/>
              <a:t>Hot (</a:t>
            </a:r>
            <a:r>
              <a:rPr lang="en-US" sz="2400" dirty="0" err="1">
                <a:latin typeface="Courier New" panose="02070309020205020404" pitchFamily="49" charset="0"/>
                <a:cs typeface="Courier New" panose="02070309020205020404" pitchFamily="49" charset="0"/>
              </a:rPr>
              <a:t>hotPath</a:t>
            </a:r>
            <a:r>
              <a:rPr lang="en-US" sz="2400" dirty="0"/>
              <a:t>): Newly indexed, open for writing</a:t>
            </a:r>
          </a:p>
          <a:p>
            <a:pPr lvl="1"/>
            <a:r>
              <a:rPr lang="en-US" sz="2400" dirty="0"/>
              <a:t>Warm (</a:t>
            </a:r>
            <a:r>
              <a:rPr lang="en-US" sz="2400" dirty="0" err="1">
                <a:latin typeface="Courier New" panose="02070309020205020404" pitchFamily="49" charset="0"/>
                <a:cs typeface="Courier New" panose="02070309020205020404" pitchFamily="49" charset="0"/>
              </a:rPr>
              <a:t>warmPath</a:t>
            </a:r>
            <a:r>
              <a:rPr lang="en-US" sz="2400" dirty="0"/>
              <a:t>): Rolled from hot, no active writing</a:t>
            </a:r>
          </a:p>
          <a:p>
            <a:pPr lvl="1"/>
            <a:r>
              <a:rPr lang="en-US" sz="2400" dirty="0"/>
              <a:t>Cold (</a:t>
            </a:r>
            <a:r>
              <a:rPr lang="en-US" sz="2400" dirty="0" err="1">
                <a:latin typeface="Courier New" panose="02070309020205020404" pitchFamily="49" charset="0"/>
                <a:cs typeface="Courier New" panose="02070309020205020404" pitchFamily="49" charset="0"/>
              </a:rPr>
              <a:t>coldPath</a:t>
            </a:r>
            <a:r>
              <a:rPr lang="en-US" sz="2400" dirty="0"/>
              <a:t>): Rolled from warm</a:t>
            </a:r>
          </a:p>
          <a:p>
            <a:pPr lvl="1"/>
            <a:r>
              <a:rPr lang="en-US" sz="2400" dirty="0"/>
              <a:t>Frozen (</a:t>
            </a:r>
            <a:r>
              <a:rPr lang="en-US" sz="2400" dirty="0" err="1">
                <a:latin typeface="Courier New" panose="02070309020205020404" pitchFamily="49" charset="0"/>
                <a:cs typeface="Courier New" panose="02070309020205020404" pitchFamily="49" charset="0"/>
              </a:rPr>
              <a:t>frozenPath</a:t>
            </a:r>
            <a:r>
              <a:rPr lang="en-US" sz="2400" dirty="0"/>
              <a:t>): Rolled from cold and archived</a:t>
            </a:r>
          </a:p>
          <a:p>
            <a:pPr lvl="1"/>
            <a:r>
              <a:rPr lang="en-US" sz="2400" dirty="0"/>
              <a:t>Thawed (</a:t>
            </a:r>
            <a:r>
              <a:rPr lang="en-US" sz="2400" dirty="0" err="1">
                <a:latin typeface="Courier New" panose="02070309020205020404" pitchFamily="49" charset="0"/>
                <a:cs typeface="Courier New" panose="02070309020205020404" pitchFamily="49" charset="0"/>
              </a:rPr>
              <a:t>thawedPath</a:t>
            </a:r>
            <a:r>
              <a:rPr lang="en-US" sz="2400" dirty="0"/>
              <a:t>): Restored from archive</a:t>
            </a:r>
          </a:p>
          <a:p>
            <a:r>
              <a:rPr lang="en-US" sz="2800" dirty="0"/>
              <a:t>Default location:  </a:t>
            </a:r>
            <a:r>
              <a:rPr lang="en-US" sz="2800" dirty="0">
                <a:hlinkClick r:id="rId3" action="ppaction://hlinkfile"/>
              </a:rPr>
              <a:t>$SPLUNK_HOME/var/lib/</a:t>
            </a:r>
            <a:r>
              <a:rPr lang="en-US" sz="2800" dirty="0" err="1">
                <a:hlinkClick r:id="rId3" action="ppaction://hlinkfile"/>
              </a:rPr>
              <a:t>splunk</a:t>
            </a:r>
            <a:r>
              <a:rPr lang="en-US" sz="2800" dirty="0">
                <a:hlinkClick r:id="rId3" action="ppaction://hlinkfile"/>
              </a:rPr>
              <a:t>/</a:t>
            </a:r>
            <a:r>
              <a:rPr lang="en-US" sz="2800" dirty="0" err="1">
                <a:hlinkClick r:id="rId3" action="ppaction://hlinkfile"/>
              </a:rPr>
              <a:t>defaultdb</a:t>
            </a:r>
            <a:r>
              <a:rPr lang="en-US" sz="2800" dirty="0">
                <a:hlinkClick r:id="rId3" action="ppaction://hlinkfile"/>
              </a:rPr>
              <a:t>/</a:t>
            </a:r>
            <a:r>
              <a:rPr lang="en-US" sz="2800" dirty="0" err="1">
                <a:hlinkClick r:id="rId3" action="ppaction://hlinkfile"/>
              </a:rPr>
              <a:t>db</a:t>
            </a:r>
            <a:endParaRPr lang="en-US" sz="2800" dirty="0"/>
          </a:p>
        </p:txBody>
      </p:sp>
    </p:spTree>
    <p:extLst>
      <p:ext uri="{BB962C8B-B14F-4D97-AF65-F5344CB8AC3E}">
        <p14:creationId xmlns:p14="http://schemas.microsoft.com/office/powerpoint/2010/main" val="295005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143000"/>
            <a:ext cx="10401122" cy="4726094"/>
          </a:xfrm>
        </p:spPr>
        <p:txBody>
          <a:bodyPr/>
          <a:lstStyle/>
          <a:p>
            <a:r>
              <a:rPr lang="en-US" dirty="0"/>
              <a:t>Add from:</a:t>
            </a:r>
          </a:p>
          <a:p>
            <a:pPr lvl="1"/>
            <a:r>
              <a:rPr lang="en-US" dirty="0"/>
              <a:t>Graphical UI</a:t>
            </a:r>
          </a:p>
          <a:p>
            <a:pPr lvl="1"/>
            <a:r>
              <a:rPr lang="en-US" dirty="0"/>
              <a:t>Command line</a:t>
            </a:r>
          </a:p>
          <a:p>
            <a:pPr lvl="1"/>
            <a:r>
              <a:rPr lang="en-US" dirty="0" err="1"/>
              <a:t>Inputs.conf</a:t>
            </a:r>
            <a:endParaRPr lang="en-US" dirty="0"/>
          </a:p>
          <a:p>
            <a:endParaRPr lang="en-US" dirty="0">
              <a:hlinkClick r:id="rId3"/>
            </a:endParaRPr>
          </a:p>
          <a:p>
            <a:r>
              <a:rPr lang="en-US" dirty="0">
                <a:hlinkClick r:id="rId3"/>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4"/>
          <a:stretch>
            <a:fillRect/>
          </a:stretch>
        </p:blipFill>
        <p:spPr>
          <a:xfrm>
            <a:off x="6855621" y="257726"/>
            <a:ext cx="4642781" cy="4009473"/>
          </a:xfrm>
          <a:prstGeom prst="rect">
            <a:avLst/>
          </a:prstGeom>
          <a:ln>
            <a:solidFill>
              <a:schemeClr val="accent1"/>
            </a:solidFill>
          </a:ln>
        </p:spPr>
      </p:pic>
      <p:pic>
        <p:nvPicPr>
          <p:cNvPr id="2" name="Picture 1">
            <a:extLst>
              <a:ext uri="{FF2B5EF4-FFF2-40B4-BE49-F238E27FC236}">
                <a16:creationId xmlns:a16="http://schemas.microsoft.com/office/drawing/2014/main" id="{76F43447-95D6-43C8-9AFB-F0428722020E}"/>
              </a:ext>
            </a:extLst>
          </p:cNvPr>
          <p:cNvPicPr>
            <a:picLocks noChangeAspect="1"/>
          </p:cNvPicPr>
          <p:nvPr/>
        </p:nvPicPr>
        <p:blipFill>
          <a:blip r:embed="rId5"/>
          <a:stretch>
            <a:fillRect/>
          </a:stretch>
        </p:blipFill>
        <p:spPr>
          <a:xfrm>
            <a:off x="5647939" y="1981200"/>
            <a:ext cx="5451371" cy="1589272"/>
          </a:xfrm>
          <a:prstGeom prst="rect">
            <a:avLst/>
          </a:prstGeom>
        </p:spPr>
      </p:pic>
      <p:pic>
        <p:nvPicPr>
          <p:cNvPr id="5" name="Picture 4">
            <a:extLst>
              <a:ext uri="{FF2B5EF4-FFF2-40B4-BE49-F238E27FC236}">
                <a16:creationId xmlns:a16="http://schemas.microsoft.com/office/drawing/2014/main" id="{68A6EB5F-8A80-46E2-8CDF-DE70581C29BB}"/>
              </a:ext>
            </a:extLst>
          </p:cNvPr>
          <p:cNvPicPr>
            <a:picLocks noChangeAspect="1"/>
          </p:cNvPicPr>
          <p:nvPr/>
        </p:nvPicPr>
        <p:blipFill>
          <a:blip r:embed="rId6"/>
          <a:stretch>
            <a:fillRect/>
          </a:stretch>
        </p:blipFill>
        <p:spPr>
          <a:xfrm>
            <a:off x="5647939" y="1051538"/>
            <a:ext cx="5593727" cy="685822"/>
          </a:xfrm>
          <a:prstGeom prst="rect">
            <a:avLst/>
          </a:prstGeom>
        </p:spPr>
      </p:pic>
      <p:cxnSp>
        <p:nvCxnSpPr>
          <p:cNvPr id="8" name="Straight Arrow Connector 7">
            <a:extLst>
              <a:ext uri="{FF2B5EF4-FFF2-40B4-BE49-F238E27FC236}">
                <a16:creationId xmlns:a16="http://schemas.microsoft.com/office/drawing/2014/main" id="{9D037994-269F-44BF-928A-8F395D600616}"/>
              </a:ext>
            </a:extLst>
          </p:cNvPr>
          <p:cNvCxnSpPr>
            <a:cxnSpLocks/>
          </p:cNvCxnSpPr>
          <p:nvPr/>
        </p:nvCxnSpPr>
        <p:spPr>
          <a:xfrm flipV="1">
            <a:off x="4114800" y="1600200"/>
            <a:ext cx="1447153" cy="990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F08DBF-5B10-44F3-899B-5EEDD729DE71}"/>
              </a:ext>
            </a:extLst>
          </p:cNvPr>
          <p:cNvCxnSpPr>
            <a:cxnSpLocks/>
          </p:cNvCxnSpPr>
          <p:nvPr/>
        </p:nvCxnSpPr>
        <p:spPr>
          <a:xfrm flipV="1">
            <a:off x="3625792" y="3124200"/>
            <a:ext cx="1859419" cy="1159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5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458897"/>
            <a:ext cx="5532120" cy="4410197"/>
          </a:xfrm>
        </p:spPr>
        <p:txBody>
          <a:bodyPr/>
          <a:lstStyle/>
          <a:p>
            <a:r>
              <a:rPr lang="en-US" dirty="0" err="1"/>
              <a:t>Sourcetype</a:t>
            </a:r>
            <a:r>
              <a:rPr lang="en-US" dirty="0"/>
              <a:t> = data classification associated with data input</a:t>
            </a:r>
          </a:p>
          <a:p>
            <a:r>
              <a:rPr lang="en-US" dirty="0"/>
              <a:t>Tells Splunk where important data is &amp; how it’s formatted (e.g. timestamps)</a:t>
            </a:r>
          </a:p>
          <a:p>
            <a:r>
              <a:rPr lang="en-US" dirty="0"/>
              <a:t>Helps differentiate records in search results</a:t>
            </a:r>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219200"/>
            <a:ext cx="10058400" cy="4649894"/>
          </a:xfrm>
        </p:spPr>
        <p:txBody>
          <a:bodyPr/>
          <a:lstStyle/>
          <a:p>
            <a:r>
              <a:rPr lang="en-US" dirty="0"/>
              <a:t>Delimited</a:t>
            </a:r>
          </a:p>
          <a:p>
            <a:r>
              <a:rPr lang="en-US" dirty="0"/>
              <a:t>Regular expression</a:t>
            </a:r>
          </a:p>
        </p:txBody>
      </p:sp>
      <p:pic>
        <p:nvPicPr>
          <p:cNvPr id="2" name="Picture 1"/>
          <p:cNvPicPr>
            <a:picLocks noChangeAspect="1"/>
          </p:cNvPicPr>
          <p:nvPr/>
        </p:nvPicPr>
        <p:blipFill>
          <a:blip r:embed="rId2"/>
          <a:stretch>
            <a:fillRect/>
          </a:stretch>
        </p:blipFill>
        <p:spPr>
          <a:xfrm>
            <a:off x="1017659" y="2533572"/>
            <a:ext cx="9040741" cy="1734504"/>
          </a:xfrm>
          <a:prstGeom prst="rect">
            <a:avLst/>
          </a:prstGeom>
        </p:spPr>
      </p:pic>
      <p:pic>
        <p:nvPicPr>
          <p:cNvPr id="5" name="Picture 4">
            <a:extLst>
              <a:ext uri="{FF2B5EF4-FFF2-40B4-BE49-F238E27FC236}">
                <a16:creationId xmlns:a16="http://schemas.microsoft.com/office/drawing/2014/main" id="{4E6359D7-E9E2-4154-9FA6-387BCBEE9C56}"/>
              </a:ext>
            </a:extLst>
          </p:cNvPr>
          <p:cNvPicPr>
            <a:picLocks noChangeAspect="1"/>
          </p:cNvPicPr>
          <p:nvPr/>
        </p:nvPicPr>
        <p:blipFill>
          <a:blip r:embed="rId3"/>
          <a:stretch>
            <a:fillRect/>
          </a:stretch>
        </p:blipFill>
        <p:spPr>
          <a:xfrm>
            <a:off x="2057400" y="3733800"/>
            <a:ext cx="8769100" cy="1708091"/>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81852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Housekeeping</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 10:00-16:45</a:t>
            </a:r>
          </a:p>
          <a:p>
            <a:pPr>
              <a:spcBef>
                <a:spcPts val="0"/>
              </a:spcBef>
              <a:spcAft>
                <a:spcPts val="600"/>
              </a:spcAft>
            </a:pPr>
            <a:r>
              <a:rPr lang="en-US" sz="2000" dirty="0"/>
              <a:t>A.M./P.M. Breaks: 15 min.</a:t>
            </a:r>
          </a:p>
          <a:p>
            <a:pPr>
              <a:spcBef>
                <a:spcPts val="0"/>
              </a:spcBef>
              <a:spcAft>
                <a:spcPts val="600"/>
              </a:spcAft>
            </a:pPr>
            <a:r>
              <a:rPr lang="en-US" sz="2000" dirty="0"/>
              <a:t>Lunch Break: 1 hr.</a:t>
            </a:r>
          </a:p>
          <a:p>
            <a:pPr>
              <a:spcBef>
                <a:spcPts val="0"/>
              </a:spcBef>
              <a:spcAft>
                <a:spcPts val="600"/>
              </a:spcAft>
            </a:pPr>
            <a:r>
              <a:rPr lang="en-US" sz="2000" dirty="0"/>
              <a:t>ONLC </a:t>
            </a:r>
            <a:r>
              <a:rPr lang="en-US" sz="2000" dirty="0" err="1"/>
              <a:t>Wifi</a:t>
            </a:r>
            <a:r>
              <a:rPr lang="en-US" sz="2000" dirty="0"/>
              <a:t> access code (if present): 0123456789</a:t>
            </a:r>
          </a:p>
          <a:p>
            <a:pPr>
              <a:spcBef>
                <a:spcPts val="0"/>
              </a:spcBef>
              <a:spcAft>
                <a:spcPts val="600"/>
              </a:spcAft>
            </a:pPr>
            <a:r>
              <a:rPr lang="en-US" sz="2000" dirty="0"/>
              <a:t>If you need anything, </a:t>
            </a:r>
            <a:r>
              <a:rPr lang="en-US" sz="2000" i="1" dirty="0"/>
              <a:t>please</a:t>
            </a:r>
            <a:r>
              <a:rPr lang="en-US" sz="2000" dirty="0"/>
              <a:t> let us know!</a:t>
            </a:r>
          </a:p>
          <a:p>
            <a:endParaRPr lang="en-CA" sz="2400" dirty="0"/>
          </a:p>
          <a:p>
            <a:endParaRPr lang="en-US" sz="2400" dirty="0"/>
          </a:p>
        </p:txBody>
      </p:sp>
      <p:grpSp>
        <p:nvGrpSpPr>
          <p:cNvPr id="4" name="Group 3"/>
          <p:cNvGrpSpPr/>
          <p:nvPr/>
        </p:nvGrpSpPr>
        <p:grpSpPr>
          <a:xfrm>
            <a:off x="7924800" y="1371600"/>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837163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a:hlinkClick r:id="rId2"/>
          </p:cNvPr>
          <p:cNvPicPr>
            <a:picLocks noChangeAspect="1"/>
          </p:cNvPicPr>
          <p:nvPr/>
        </p:nvPicPr>
        <p:blipFill>
          <a:blip r:embed="rId3"/>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a:t>Filters can be simple, e.g.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=200</a:t>
            </a:r>
          </a:p>
          <a:p>
            <a:r>
              <a:rPr lang="en-US" dirty="0"/>
              <a:t> …or more complicated, e.g. </a:t>
            </a:r>
            <a:r>
              <a:rPr lang="en-US" dirty="0">
                <a:latin typeface="Courier New" panose="02070309020205020404" pitchFamily="49" charset="0"/>
                <a:cs typeface="Courier New" panose="02070309020205020404" pitchFamily="49" charset="0"/>
              </a:rPr>
              <a:t>index=main (/booking OR /destinations) AND 200</a:t>
            </a:r>
          </a:p>
          <a:p>
            <a:r>
              <a:rPr lang="en-US" dirty="0">
                <a:cs typeface="Courier New" panose="02070309020205020404" pitchFamily="49" charset="0"/>
              </a:rPr>
              <a:t>Can use wildcards (*) and functions (e.g. regex)</a:t>
            </a:r>
          </a:p>
        </p:txBody>
      </p:sp>
      <p:pic>
        <p:nvPicPr>
          <p:cNvPr id="2" name="Picture 1">
            <a:hlinkClick r:id="rId2"/>
          </p:cNvPr>
          <p:cNvPicPr>
            <a:picLocks noChangeAspect="1"/>
          </p:cNvPicPr>
          <p:nvPr/>
        </p:nvPicPr>
        <p:blipFill>
          <a:blip r:embed="rId3"/>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a:hlinkClick r:id="rId2"/>
          </p:cNvPr>
          <p:cNvPicPr>
            <a:picLocks noChangeAspect="1"/>
          </p:cNvPicPr>
          <p:nvPr/>
        </p:nvPicPr>
        <p:blipFill>
          <a:blip r:embed="rId3"/>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a:hlinkClick r:id="rId2"/>
          </p:cNvPr>
          <p:cNvPicPr>
            <a:picLocks noChangeAspect="1"/>
          </p:cNvPicPr>
          <p:nvPr/>
        </p:nvPicPr>
        <p:blipFill>
          <a:blip r:embed="rId3"/>
          <a:stretch>
            <a:fillRect/>
          </a:stretch>
        </p:blipFill>
        <p:spPr>
          <a:xfrm>
            <a:off x="8839200" y="1205678"/>
            <a:ext cx="2648320" cy="1171739"/>
          </a:xfrm>
          <a:prstGeom prst="rect">
            <a:avLst/>
          </a:prstGeom>
        </p:spPr>
      </p:pic>
      <p:pic>
        <p:nvPicPr>
          <p:cNvPr id="5" name="Picture 4">
            <a:extLst>
              <a:ext uri="{FF2B5EF4-FFF2-40B4-BE49-F238E27FC236}">
                <a16:creationId xmlns:a16="http://schemas.microsoft.com/office/drawing/2014/main" id="{2F390275-3BA2-496A-A271-C282469B6290}"/>
              </a:ext>
            </a:extLst>
          </p:cNvPr>
          <p:cNvPicPr>
            <a:picLocks noChangeAspect="1"/>
          </p:cNvPicPr>
          <p:nvPr/>
        </p:nvPicPr>
        <p:blipFill>
          <a:blip r:embed="rId4"/>
          <a:stretch>
            <a:fillRect/>
          </a:stretch>
        </p:blipFill>
        <p:spPr>
          <a:xfrm>
            <a:off x="609600" y="2944565"/>
            <a:ext cx="10877920" cy="2211881"/>
          </a:xfrm>
          <a:prstGeom prst="rect">
            <a:avLst/>
          </a:prstGeom>
        </p:spPr>
      </p:pic>
    </p:spTree>
    <p:extLst>
      <p:ext uri="{BB962C8B-B14F-4D97-AF65-F5344CB8AC3E}">
        <p14:creationId xmlns:p14="http://schemas.microsoft.com/office/powerpoint/2010/main" val="414391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pic>
        <p:nvPicPr>
          <p:cNvPr id="2" name="Picture 1">
            <a:hlinkClick r:id="rId2"/>
          </p:cNvPr>
          <p:cNvPicPr>
            <a:picLocks noChangeAspect="1"/>
          </p:cNvPicPr>
          <p:nvPr/>
        </p:nvPicPr>
        <p:blipFill>
          <a:blip r:embed="rId3"/>
          <a:stretch>
            <a:fillRect/>
          </a:stretch>
        </p:blipFill>
        <p:spPr>
          <a:xfrm>
            <a:off x="7478517" y="1162810"/>
            <a:ext cx="3677163" cy="1257475"/>
          </a:xfrm>
          <a:prstGeom prst="rect">
            <a:avLst/>
          </a:prstGeom>
        </p:spPr>
      </p:pic>
      <p:pic>
        <p:nvPicPr>
          <p:cNvPr id="5" name="Picture 4">
            <a:hlinkClick r:id="rId2"/>
          </p:cNvPr>
          <p:cNvPicPr>
            <a:picLocks noChangeAspect="1"/>
          </p:cNvPicPr>
          <p:nvPr/>
        </p:nvPicPr>
        <p:blipFill>
          <a:blip r:embed="rId4"/>
          <a:stretch>
            <a:fillRect/>
          </a:stretch>
        </p:blipFill>
        <p:spPr>
          <a:xfrm>
            <a:off x="8095233" y="3249858"/>
            <a:ext cx="3118627" cy="2337091"/>
          </a:xfrm>
          <a:prstGeom prst="rect">
            <a:avLst/>
          </a:prstGeom>
        </p:spPr>
      </p:pic>
      <p:pic>
        <p:nvPicPr>
          <p:cNvPr id="7" name="Picture 6">
            <a:hlinkClick r:id="rId5"/>
            <a:extLst>
              <a:ext uri="{FF2B5EF4-FFF2-40B4-BE49-F238E27FC236}">
                <a16:creationId xmlns:a16="http://schemas.microsoft.com/office/drawing/2014/main" id="{B4A8B630-A6D4-448F-9F38-5FF8E5DE755F}"/>
              </a:ext>
            </a:extLst>
          </p:cNvPr>
          <p:cNvPicPr>
            <a:picLocks noChangeAspect="1"/>
          </p:cNvPicPr>
          <p:nvPr/>
        </p:nvPicPr>
        <p:blipFill>
          <a:blip r:embed="rId6"/>
          <a:stretch>
            <a:fillRect/>
          </a:stretch>
        </p:blipFill>
        <p:spPr>
          <a:xfrm>
            <a:off x="2417597" y="1363624"/>
            <a:ext cx="2784805" cy="1461707"/>
          </a:xfrm>
          <a:prstGeom prst="rect">
            <a:avLst/>
          </a:prstGeom>
        </p:spPr>
      </p:pic>
      <p:pic>
        <p:nvPicPr>
          <p:cNvPr id="8" name="Picture 7">
            <a:hlinkClick r:id="rId5"/>
            <a:extLst>
              <a:ext uri="{FF2B5EF4-FFF2-40B4-BE49-F238E27FC236}">
                <a16:creationId xmlns:a16="http://schemas.microsoft.com/office/drawing/2014/main" id="{D4708BAD-D224-4CC9-AA98-B2A7499193B3}"/>
              </a:ext>
            </a:extLst>
          </p:cNvPr>
          <p:cNvPicPr>
            <a:picLocks noChangeAspect="1"/>
          </p:cNvPicPr>
          <p:nvPr/>
        </p:nvPicPr>
        <p:blipFill>
          <a:blip r:embed="rId7"/>
          <a:stretch>
            <a:fillRect/>
          </a:stretch>
        </p:blipFill>
        <p:spPr>
          <a:xfrm>
            <a:off x="533400" y="3429000"/>
            <a:ext cx="6553200" cy="1304396"/>
          </a:xfrm>
          <a:prstGeom prst="rect">
            <a:avLst/>
          </a:prstGeom>
        </p:spPr>
      </p:pic>
    </p:spTree>
    <p:extLst>
      <p:ext uri="{BB962C8B-B14F-4D97-AF65-F5344CB8AC3E}">
        <p14:creationId xmlns:p14="http://schemas.microsoft.com/office/powerpoint/2010/main" val="23595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a:xfrm>
            <a:off x="1097280" y="1524000"/>
            <a:ext cx="10058400" cy="4345094"/>
          </a:xfrm>
        </p:spPr>
        <p:txBody>
          <a:bodyPr/>
          <a:lstStyle/>
          <a:p>
            <a:r>
              <a:rPr lang="en-US" dirty="0"/>
              <a:t>Store result of evaluation in a field</a:t>
            </a:r>
          </a:p>
        </p:txBody>
      </p:sp>
      <p:pic>
        <p:nvPicPr>
          <p:cNvPr id="2" name="Picture 1">
            <a:hlinkClick r:id="rId3"/>
          </p:cNvPr>
          <p:cNvPicPr>
            <a:picLocks noChangeAspect="1"/>
          </p:cNvPicPr>
          <p:nvPr/>
        </p:nvPicPr>
        <p:blipFill>
          <a:blip r:embed="rId4"/>
          <a:stretch>
            <a:fillRect/>
          </a:stretch>
        </p:blipFill>
        <p:spPr>
          <a:xfrm>
            <a:off x="5408751" y="2514600"/>
            <a:ext cx="6110492" cy="3048000"/>
          </a:xfrm>
          <a:prstGeom prst="rect">
            <a:avLst/>
          </a:prstGeom>
        </p:spPr>
      </p:pic>
      <p:pic>
        <p:nvPicPr>
          <p:cNvPr id="3" name="Picture 2">
            <a:hlinkClick r:id="rId5"/>
            <a:extLst>
              <a:ext uri="{FF2B5EF4-FFF2-40B4-BE49-F238E27FC236}">
                <a16:creationId xmlns:a16="http://schemas.microsoft.com/office/drawing/2014/main" id="{A61202ED-96CA-456F-A7E0-1285673972F2}"/>
              </a:ext>
            </a:extLst>
          </p:cNvPr>
          <p:cNvPicPr>
            <a:picLocks noChangeAspect="1"/>
          </p:cNvPicPr>
          <p:nvPr/>
        </p:nvPicPr>
        <p:blipFill>
          <a:blip r:embed="rId6"/>
          <a:stretch>
            <a:fillRect/>
          </a:stretch>
        </p:blipFill>
        <p:spPr>
          <a:xfrm>
            <a:off x="1219200" y="3839971"/>
            <a:ext cx="3562847" cy="666843"/>
          </a:xfrm>
          <a:prstGeom prst="rect">
            <a:avLst/>
          </a:prstGeom>
        </p:spPr>
      </p:pic>
      <p:pic>
        <p:nvPicPr>
          <p:cNvPr id="5" name="Picture 4">
            <a:hlinkClick r:id="rId7"/>
            <a:extLst>
              <a:ext uri="{FF2B5EF4-FFF2-40B4-BE49-F238E27FC236}">
                <a16:creationId xmlns:a16="http://schemas.microsoft.com/office/drawing/2014/main" id="{0057391A-E805-4A06-A5DF-DB3643A61173}"/>
              </a:ext>
            </a:extLst>
          </p:cNvPr>
          <p:cNvPicPr>
            <a:picLocks noChangeAspect="1"/>
          </p:cNvPicPr>
          <p:nvPr/>
        </p:nvPicPr>
        <p:blipFill>
          <a:blip r:embed="rId8"/>
          <a:stretch>
            <a:fillRect/>
          </a:stretch>
        </p:blipFill>
        <p:spPr>
          <a:xfrm>
            <a:off x="1219200" y="2897378"/>
            <a:ext cx="2410161" cy="647790"/>
          </a:xfrm>
          <a:prstGeom prst="rect">
            <a:avLst/>
          </a:prstGeom>
        </p:spPr>
      </p:pic>
    </p:spTree>
    <p:extLst>
      <p:ext uri="{BB962C8B-B14F-4D97-AF65-F5344CB8AC3E}">
        <p14:creationId xmlns:p14="http://schemas.microsoft.com/office/powerpoint/2010/main" val="828176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p:txBody>
          <a:bodyPr/>
          <a:lstStyle/>
          <a:p>
            <a:r>
              <a:rPr lang="en-US" dirty="0"/>
              <a:t>Regular Expressions!!</a:t>
            </a:r>
          </a:p>
          <a:p>
            <a:r>
              <a:rPr lang="en-US" dirty="0"/>
              <a:t>Match patterns</a:t>
            </a:r>
          </a:p>
          <a:p>
            <a:r>
              <a:rPr lang="en-US" dirty="0"/>
              <a:t>Parse out substrings (runtime field extraction)</a:t>
            </a:r>
          </a:p>
        </p:txBody>
      </p:sp>
      <p:pic>
        <p:nvPicPr>
          <p:cNvPr id="2" name="Picture 1">
            <a:hlinkClick r:id="rId2"/>
          </p:cNvPr>
          <p:cNvPicPr>
            <a:picLocks noChangeAspect="1"/>
          </p:cNvPicPr>
          <p:nvPr/>
        </p:nvPicPr>
        <p:blipFill>
          <a:blip r:embed="rId3"/>
          <a:stretch>
            <a:fillRect/>
          </a:stretch>
        </p:blipFill>
        <p:spPr>
          <a:xfrm>
            <a:off x="1097280" y="3837094"/>
            <a:ext cx="7268589" cy="466790"/>
          </a:xfrm>
          <a:prstGeom prst="rect">
            <a:avLst/>
          </a:prstGeom>
        </p:spPr>
      </p:pic>
      <p:pic>
        <p:nvPicPr>
          <p:cNvPr id="3" name="Picture 2">
            <a:hlinkClick r:id="rId2"/>
          </p:cNvPr>
          <p:cNvPicPr>
            <a:picLocks noChangeAspect="1"/>
          </p:cNvPicPr>
          <p:nvPr/>
        </p:nvPicPr>
        <p:blipFill>
          <a:blip r:embed="rId4"/>
          <a:stretch>
            <a:fillRect/>
          </a:stretch>
        </p:blipFill>
        <p:spPr>
          <a:xfrm>
            <a:off x="1600200" y="4303884"/>
            <a:ext cx="5963291" cy="1787750"/>
          </a:xfrm>
          <a:prstGeom prst="rect">
            <a:avLst/>
          </a:prstGeom>
          <a:ln>
            <a:solidFill>
              <a:schemeClr val="accent1"/>
            </a:solidFill>
          </a:ln>
        </p:spPr>
      </p:pic>
    </p:spTree>
    <p:extLst>
      <p:ext uri="{BB962C8B-B14F-4D97-AF65-F5344CB8AC3E}">
        <p14:creationId xmlns:p14="http://schemas.microsoft.com/office/powerpoint/2010/main" val="2991355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105560"/>
            <a:ext cx="10668000"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LID8192" altLang="en-US" sz="1200" b="0" i="0" u="none" strike="noStrike" cap="none" normalizeH="0" baseline="0" dirty="0">
              <a:ln>
                <a:noFill/>
              </a:ln>
              <a:effectLst/>
              <a:latin typeface="Calibri" panose="020F0502020204030204" pitchFamily="34" charset="0"/>
            </a:endParaRPr>
          </a:p>
          <a:p>
            <a:pPr lvl="0" eaLnBrk="0" hangingPunct="0">
              <a:spcBef>
                <a:spcPct val="0"/>
              </a:spcBef>
              <a:buClrTx/>
              <a:buSzTx/>
            </a:pPr>
            <a:r>
              <a:rPr lang="en-US" altLang="en-US" sz="1200" b="1" dirty="0">
                <a:latin typeface="Calibri" panose="020F0502020204030204" pitchFamily="34" charset="0"/>
              </a:rPr>
              <a:t>!! NOTE: </a:t>
            </a:r>
            <a:r>
              <a:rPr lang="en-US" altLang="en-US" sz="1200" dirty="0">
                <a:latin typeface="Calibri" panose="020F0502020204030204" pitchFamily="34" charset="0"/>
              </a:rPr>
              <a:t>The text in the book is incorrect for this command. The following is the corrected version:</a:t>
            </a:r>
          </a:p>
          <a:p>
            <a:pPr lvl="0" eaLnBrk="0" hangingPunct="0">
              <a:spcBef>
                <a:spcPct val="0"/>
              </a:spcBef>
              <a:buClrTx/>
              <a:buSzTx/>
            </a:pPr>
            <a:endParaRPr lang="en-US" altLang="en-US" sz="1200" dirty="0">
              <a:latin typeface="Calibri" panose="020F0502020204030204" pitchFamily="34" charset="0"/>
            </a:endParaRPr>
          </a:p>
          <a:p>
            <a:pPr lvl="0" eaLnBrk="0" hangingPunct="0">
              <a:spcBef>
                <a:spcPct val="0"/>
              </a:spcBef>
              <a:buClrTx/>
              <a:buSzTx/>
            </a:pPr>
            <a:r>
              <a:rPr lang="en-US" altLang="en-US" sz="1200" dirty="0">
                <a:latin typeface="Courier New" panose="02070309020205020404" pitchFamily="49" charset="0"/>
                <a:cs typeface="Courier New" panose="02070309020205020404" pitchFamily="49" charset="0"/>
              </a:rPr>
              <a:t>index=main </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="*Chrome*" | rex field=</a:t>
            </a:r>
            <a:r>
              <a:rPr lang="en-US" altLang="en-US" sz="1200" dirty="0" err="1">
                <a:latin typeface="Courier New" panose="02070309020205020404" pitchFamily="49" charset="0"/>
                <a:cs typeface="Courier New" panose="02070309020205020404" pitchFamily="49" charset="0"/>
              </a:rPr>
              <a:t>http_user_agent</a:t>
            </a:r>
            <a:r>
              <a:rPr lang="en-US" altLang="en-US" sz="1200" dirty="0">
                <a:latin typeface="Courier New" panose="02070309020205020404" pitchFamily="49" charset="0"/>
                <a:cs typeface="Courier New" panose="02070309020205020404" pitchFamily="49" charset="0"/>
              </a:rPr>
              <a:t> "Chrome/ ?(?&lt;</a:t>
            </a:r>
            <a:r>
              <a:rPr lang="en-US" altLang="en-US" sz="1200" dirty="0" err="1">
                <a:latin typeface="Courier New" panose="02070309020205020404" pitchFamily="49" charset="0"/>
                <a:cs typeface="Courier New" panose="02070309020205020404" pitchFamily="49" charset="0"/>
              </a:rPr>
              <a:t>Chrome_Version</a:t>
            </a:r>
            <a:r>
              <a:rPr lang="en-US" altLang="en-US" sz="1200" dirty="0">
                <a:latin typeface="Courier New" panose="02070309020205020404" pitchFamily="49" charset="0"/>
                <a:cs typeface="Courier New" panose="02070309020205020404" pitchFamily="49" charset="0"/>
              </a:rPr>
              <a:t>&gt;.+?) ?Safari" | top </a:t>
            </a:r>
            <a:r>
              <a:rPr lang="en-US" altLang="en-US" sz="1200" dirty="0" err="1">
                <a:latin typeface="Courier New" panose="02070309020205020404" pitchFamily="49" charset="0"/>
                <a:cs typeface="Courier New" panose="02070309020205020404" pitchFamily="49" charset="0"/>
              </a:rPr>
              <a:t>Chrome_Version</a:t>
            </a:r>
            <a:endPar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461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a:t>Creating event types and tags</a:t>
            </a:r>
          </a:p>
          <a:p>
            <a:r>
              <a:rPr lang="en-US" dirty="0"/>
              <a:t>Creating and saving reports</a:t>
            </a:r>
          </a:p>
          <a:p>
            <a:r>
              <a:rPr lang="en-US" dirty="0"/>
              <a:t>Getting alerts when conditions change</a:t>
            </a:r>
          </a:p>
          <a:p>
            <a:r>
              <a:rPr lang="en-US" dirty="0"/>
              <a:t>Making search faster</a:t>
            </a:r>
          </a:p>
        </p:txBody>
      </p:sp>
      <p:pic>
        <p:nvPicPr>
          <p:cNvPr id="2" name="Picture 1"/>
          <p:cNvPicPr>
            <a:picLocks noChangeAspect="1"/>
          </p:cNvPicPr>
          <p:nvPr/>
        </p:nvPicPr>
        <p:blipFill>
          <a:blip r:embed="rId2"/>
          <a:stretch>
            <a:fillRect/>
          </a:stretch>
        </p:blipFill>
        <p:spPr>
          <a:xfrm>
            <a:off x="3906143" y="1375359"/>
            <a:ext cx="7249537" cy="362001"/>
          </a:xfrm>
          <a:prstGeom prst="rect">
            <a:avLst/>
          </a:prstGeom>
        </p:spPr>
      </p:pic>
    </p:spTree>
    <p:extLst>
      <p:ext uri="{BB962C8B-B14F-4D97-AF65-F5344CB8AC3E}">
        <p14:creationId xmlns:p14="http://schemas.microsoft.com/office/powerpoint/2010/main" val="4045687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a:t>Event type = Label based on characteristics of the data </a:t>
            </a:r>
          </a:p>
          <a:p>
            <a:r>
              <a:rPr lang="en-US" dirty="0"/>
              <a:t>E.g. An event type called “Server Error” for </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=50*</a:t>
            </a: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a:t>Allow you to further categorize your data</a:t>
            </a:r>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E.g. convert codes to recognizable labels</a:t>
            </a:r>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a:t>Report=stored searches and visualizations of the results</a:t>
            </a:r>
          </a:p>
          <a:p>
            <a:r>
              <a:rPr lang="en-US" dirty="0"/>
              <a:t>Can be run ad-hoc or on a schedule</a:t>
            </a:r>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Allow automatic notification of specific conditions or events </a:t>
            </a:r>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Parts of reports can be pre-summarized to allow faster retrieval later</a:t>
            </a:r>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endParaRPr lang="en-SE" sz="1200" dirty="0"/>
          </a:p>
          <a:p>
            <a:r>
              <a:rPr lang="en-US" sz="1200" b="1" dirty="0"/>
              <a:t>!! NOTE: </a:t>
            </a:r>
            <a:r>
              <a:rPr lang="en-US" sz="1200" dirty="0"/>
              <a:t>On page 76, the table of field value pairs and tags shows spaces between the field name, equals signs, and values. This is not right and will cause the lab to fail. </a:t>
            </a:r>
            <a:r>
              <a:rPr lang="en-SE" sz="1200" dirty="0"/>
              <a:t>See notes for the correct version of the table.</a:t>
            </a:r>
            <a:endParaRPr lang="en-US" sz="1200" dirty="0"/>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r>
              <a:rPr lang="en-SE" sz="1200" dirty="0"/>
              <a:t> </a:t>
            </a:r>
            <a:r>
              <a:rPr lang="en-US" sz="1200" dirty="0"/>
              <a:t>Therefore, </a:t>
            </a:r>
            <a:r>
              <a:rPr lang="en-US" sz="1200" i="1" dirty="0"/>
              <a:t>skip</a:t>
            </a:r>
            <a:r>
              <a:rPr lang="en-US" sz="1200" dirty="0"/>
              <a:t> the last part of the exercise (bottom half of page 86) as it requires Datasets that don't exist yet.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a:t>Summary indexing,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LID8192" sz="2400" dirty="0"/>
              <a:t> 45 min</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18412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a:t>Creating effective dashboards</a:t>
            </a:r>
          </a:p>
          <a:p>
            <a:r>
              <a:rPr lang="en-US" dirty="0"/>
              <a:t>Types of dashboards</a:t>
            </a:r>
          </a:p>
          <a:p>
            <a:r>
              <a:rPr lang="en-US" dirty="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spTree>
    <p:extLst>
      <p:ext uri="{BB962C8B-B14F-4D97-AF65-F5344CB8AC3E}">
        <p14:creationId xmlns:p14="http://schemas.microsoft.com/office/powerpoint/2010/main" val="407035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91200" y="2936161"/>
            <a:ext cx="3526283" cy="2916089"/>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5423" y="2925187"/>
            <a:ext cx="6868802" cy="303413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429000" y="177428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9234" y="3253614"/>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43400" y="101561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4513943" y="2983381"/>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692571" y="3539446"/>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111100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3243" y="871052"/>
            <a:ext cx="4372437" cy="2986362"/>
          </a:xfrm>
          <a:prstGeom prst="rect">
            <a:avLst/>
          </a:prstGeom>
        </p:spPr>
      </p:pic>
      <p:pic>
        <p:nvPicPr>
          <p:cNvPr id="5" name="Picture 4"/>
          <p:cNvPicPr>
            <a:picLocks noChangeAspect="1"/>
          </p:cNvPicPr>
          <p:nvPr/>
        </p:nvPicPr>
        <p:blipFill>
          <a:blip r:embed="rId3"/>
          <a:stretch>
            <a:fillRect/>
          </a:stretch>
        </p:blipFill>
        <p:spPr>
          <a:xfrm>
            <a:off x="1956810" y="3953718"/>
            <a:ext cx="3300990" cy="2066443"/>
          </a:xfrm>
          <a:prstGeom prst="rect">
            <a:avLst/>
          </a:prstGeom>
        </p:spPr>
      </p:pic>
    </p:spTree>
    <p:extLst>
      <p:ext uri="{BB962C8B-B14F-4D97-AF65-F5344CB8AC3E}">
        <p14:creationId xmlns:p14="http://schemas.microsoft.com/office/powerpoint/2010/main" val="1295991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 </a:t>
            </a:r>
            <a:r>
              <a:rPr lang="LID8192" sz="2400" dirty="0"/>
              <a:t>60</a:t>
            </a:r>
            <a:r>
              <a:rPr lang="en-US" sz="2400" dirty="0"/>
              <a:t>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2012233"/>
            <a:ext cx="10668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a:ln>
                  <a:noFill/>
                </a:ln>
                <a:effectLst/>
                <a:latin typeface="Calibri" panose="020F0502020204030204" pitchFamily="34" charset="0"/>
              </a:rPr>
              <a:t>Pages 114-115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Form inputs, </a:t>
            </a:r>
            <a:r>
              <a:rPr kumimoji="0" lang="en-US" altLang="en-US" sz="1100" b="0" i="0" u="none" strike="noStrike" cap="none" normalizeH="0" baseline="0" dirty="0">
                <a:ln>
                  <a:noFill/>
                </a:ln>
                <a:effectLst/>
                <a:latin typeface="Calibri" panose="020F0502020204030204" pitchFamily="34" charset="0"/>
              </a:rPr>
              <a:t>Pages 115-118</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time range input, </a:t>
            </a:r>
            <a:r>
              <a:rPr kumimoji="0" lang="en-US" altLang="en-US" sz="1100" b="0" i="0" u="none" strike="noStrike" cap="none" normalizeH="0" baseline="0" dirty="0">
                <a:ln>
                  <a:noFill/>
                </a:ln>
                <a:effectLst/>
                <a:latin typeface="Calibri" panose="020F0502020204030204" pitchFamily="34" charset="0"/>
              </a:rPr>
              <a:t>Pages 118-120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radio input, </a:t>
            </a:r>
            <a:r>
              <a:rPr kumimoji="0" lang="en-US" altLang="en-US" sz="1100" b="0" i="0" u="none" strike="noStrike" cap="none" normalizeH="0" baseline="0" dirty="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alibri" panose="020F0502020204030204" pitchFamily="34" charset="0"/>
              </a:rPr>
              <a:t>!! NOTE:</a:t>
            </a:r>
            <a:r>
              <a:rPr kumimoji="0" lang="en-US" altLang="en-US" sz="1100" b="0" i="0" u="none" strike="noStrike" cap="none" normalizeH="0" baseline="0" dirty="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6. In the Token field, type </a:t>
            </a:r>
            <a:r>
              <a:rPr kumimoji="0" lang="en-US" altLang="en-US" sz="1100" b="0" i="1" u="none" strike="noStrike" cap="none" normalizeH="0" baseline="0" dirty="0">
                <a:ln>
                  <a:noFill/>
                </a:ln>
                <a:effectLst/>
                <a:latin typeface="Consolas" panose="020B0609020204030204" pitchFamily="49" charset="0"/>
              </a:rPr>
              <a:t>server</a:t>
            </a:r>
            <a:endParaRPr kumimoji="0" lang="en-US" altLang="en-US" sz="11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drop-down input, </a:t>
            </a:r>
            <a:r>
              <a:rPr kumimoji="0" lang="en-US" altLang="en-US" sz="1100" b="0" i="0" u="none" strike="noStrike" cap="none" normalizeH="0" baseline="0" dirty="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color ranges, </a:t>
            </a:r>
            <a:r>
              <a:rPr kumimoji="0" lang="en-US" altLang="en-US" sz="1100" b="0" i="0" u="none" strike="noStrike" cap="none" normalizeH="0" baseline="0" dirty="0">
                <a:ln>
                  <a:noFill/>
                </a:ln>
                <a:effectLst/>
                <a:latin typeface="Calibri" panose="020F0502020204030204" pitchFamily="34" charset="0"/>
              </a:rPr>
              <a:t>Pages 130-133</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panels by cloning, </a:t>
            </a:r>
            <a:r>
              <a:rPr kumimoji="0" lang="en-US" altLang="en-US" sz="1100" b="0" i="0" u="none" strike="noStrike" cap="none" normalizeH="0" baseline="0" dirty="0">
                <a:ln>
                  <a:noFill/>
                </a:ln>
                <a:effectLst/>
                <a:latin typeface="Calibri" panose="020F0502020204030204" pitchFamily="34" charset="0"/>
              </a:rPr>
              <a:t>Pages 135-135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Single-value panels with trends, </a:t>
            </a:r>
            <a:r>
              <a:rPr kumimoji="0" lang="en-US" altLang="en-US" sz="1100" b="0" i="0" u="none" strike="noStrike" cap="none" normalizeH="0" baseline="0" dirty="0">
                <a:ln>
                  <a:noFill/>
                </a:ln>
                <a:effectLst/>
                <a:latin typeface="Calibri" panose="020F0502020204030204" pitchFamily="34" charset="0"/>
              </a:rPr>
              <a:t>Pages 135-137</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Real-time column charts with line overlays, </a:t>
            </a:r>
            <a:r>
              <a:rPr kumimoji="0" lang="en-US" altLang="en-US" sz="1100" b="0" i="0" u="none" strike="noStrike" cap="none" normalizeH="0" baseline="0" dirty="0">
                <a:ln>
                  <a:noFill/>
                </a:ln>
                <a:effectLst/>
                <a:latin typeface="Calibri" panose="020F0502020204030204" pitchFamily="34" charset="0"/>
              </a:rPr>
              <a:t>Pages 137-140</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choropleth map, </a:t>
            </a:r>
            <a:r>
              <a:rPr kumimoji="0" lang="en-US" altLang="en-US" sz="1100" b="0" i="0" u="none" strike="noStrike" cap="none" normalizeH="0" baseline="0" dirty="0">
                <a:ln>
                  <a:noFill/>
                </a:ln>
                <a:effectLst/>
                <a:latin typeface="Calibri" panose="020F0502020204030204" pitchFamily="34" charset="0"/>
              </a:rPr>
              <a:t>Pages 140-142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70368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239000" y="838201"/>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601200" y="4060465"/>
            <a:ext cx="1381318" cy="895475"/>
          </a:xfrm>
          <a:prstGeom prst="rect">
            <a:avLst/>
          </a:prstGeom>
        </p:spPr>
      </p:pic>
      <p:pic>
        <p:nvPicPr>
          <p:cNvPr id="6" name="Picture 5"/>
          <p:cNvPicPr>
            <a:picLocks noChangeAspect="1"/>
          </p:cNvPicPr>
          <p:nvPr/>
        </p:nvPicPr>
        <p:blipFill>
          <a:blip r:embed="rId4"/>
          <a:stretch>
            <a:fillRect/>
          </a:stretch>
        </p:blipFill>
        <p:spPr>
          <a:xfrm>
            <a:off x="1095676" y="3093643"/>
            <a:ext cx="6592220" cy="2791215"/>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794862" y="2085787"/>
            <a:ext cx="8602275" cy="2686425"/>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4876800" y="1219200"/>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7820" y="1031031"/>
            <a:ext cx="9037320" cy="4304383"/>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71600" y="1219200"/>
            <a:ext cx="9097645" cy="4296375"/>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1632368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3.xml><?xml version="1.0" encoding="utf-8"?>
<ds:datastoreItem xmlns:ds="http://schemas.openxmlformats.org/officeDocument/2006/customXml" ds:itemID="{FF9AC6B8-7021-4B23-A9AF-61295A17709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39622</TotalTime>
  <Words>3058</Words>
  <Application>Microsoft Office PowerPoint</Application>
  <PresentationFormat>Widescreen</PresentationFormat>
  <Paragraphs>477</Paragraphs>
  <Slides>85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Arial</vt:lpstr>
      <vt:lpstr>Calibri</vt:lpstr>
      <vt:lpstr>Century Gothic</vt:lpstr>
      <vt:lpstr>Consolas</vt:lpstr>
      <vt:lpstr>Courier New</vt:lpstr>
      <vt:lpstr>Segoe</vt:lpstr>
      <vt:lpstr>Segoe UI</vt:lpstr>
      <vt:lpstr>Segoe UI Light</vt:lpstr>
      <vt:lpstr>Verdana</vt:lpstr>
      <vt:lpstr>Wingdings</vt:lpstr>
      <vt:lpstr>Edge</vt:lpstr>
      <vt:lpstr>Splunk Fundamentals: Level 1</vt:lpstr>
      <vt:lpstr>PowerPoint Presentation</vt:lpstr>
      <vt:lpstr>Student introductions</vt:lpstr>
      <vt:lpstr>Housekeeping</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Security Information and Event Management (SIEM)</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218</cp:revision>
  <cp:lastPrinted>2016-11-17T13:26:17Z</cp:lastPrinted>
  <dcterms:created xsi:type="dcterms:W3CDTF">2018-12-12T15:57:24Z</dcterms:created>
  <dcterms:modified xsi:type="dcterms:W3CDTF">2020-05-11T23:26:47Z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